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Average"/>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cc5915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cc5915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f1fd5c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f1fd5c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cc591518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cc591518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3e0419cb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3e0419cb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cc591518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cc591518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cc591518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cc591518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cc591518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cc591518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e76369d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e76369d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d6f2b11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6f2b11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cc591518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cc591518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28.jpg"/><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0.png"/><Relationship Id="rId9" Type="http://schemas.openxmlformats.org/officeDocument/2006/relationships/image" Target="../media/image22.jpg"/><Relationship Id="rId5" Type="http://schemas.openxmlformats.org/officeDocument/2006/relationships/image" Target="../media/image29.png"/><Relationship Id="rId6" Type="http://schemas.openxmlformats.org/officeDocument/2006/relationships/image" Target="../media/image33.jpg"/><Relationship Id="rId7" Type="http://schemas.openxmlformats.org/officeDocument/2006/relationships/image" Target="../media/image36.png"/><Relationship Id="rId8"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3.jpg"/><Relationship Id="rId9" Type="http://schemas.openxmlformats.org/officeDocument/2006/relationships/image" Target="../media/image35.png"/><Relationship Id="rId5" Type="http://schemas.openxmlformats.org/officeDocument/2006/relationships/image" Target="../media/image14.jpg"/><Relationship Id="rId6" Type="http://schemas.openxmlformats.org/officeDocument/2006/relationships/image" Target="../media/image4.jpg"/><Relationship Id="rId7" Type="http://schemas.openxmlformats.org/officeDocument/2006/relationships/image" Target="../media/image6.jpg"/><Relationship Id="rId8"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7.jpg"/><Relationship Id="rId6" Type="http://schemas.openxmlformats.org/officeDocument/2006/relationships/image" Target="../media/image32.jpg"/></Relationships>
</file>

<file path=ppt/slides/_rels/slide9.xml.rels><?xml version="1.0" encoding="UTF-8" standalone="yes"?><Relationships xmlns="http://schemas.openxmlformats.org/package/2006/relationships"><Relationship Id="rId11" Type="http://schemas.openxmlformats.org/officeDocument/2006/relationships/image" Target="../media/image18.jpg"/><Relationship Id="rId10" Type="http://schemas.openxmlformats.org/officeDocument/2006/relationships/image" Target="../media/image13.jpg"/><Relationship Id="rId13" Type="http://schemas.openxmlformats.org/officeDocument/2006/relationships/image" Target="../media/image16.jpg"/><Relationship Id="rId12" Type="http://schemas.openxmlformats.org/officeDocument/2006/relationships/image" Target="../media/image30.jpg"/><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19.jpg"/><Relationship Id="rId9" Type="http://schemas.openxmlformats.org/officeDocument/2006/relationships/image" Target="../media/image38.jpg"/><Relationship Id="rId15" Type="http://schemas.openxmlformats.org/officeDocument/2006/relationships/image" Target="../media/image25.png"/><Relationship Id="rId14" Type="http://schemas.openxmlformats.org/officeDocument/2006/relationships/image" Target="../media/image24.jpg"/><Relationship Id="rId5" Type="http://schemas.openxmlformats.org/officeDocument/2006/relationships/image" Target="../media/image9.jpg"/><Relationship Id="rId6" Type="http://schemas.openxmlformats.org/officeDocument/2006/relationships/image" Target="../media/image31.jpg"/><Relationship Id="rId7" Type="http://schemas.openxmlformats.org/officeDocument/2006/relationships/image" Target="../media/image26.jpg"/><Relationship Id="rId8"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625425" y="3299150"/>
            <a:ext cx="8163600" cy="102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solidFill>
                  <a:srgbClr val="000000"/>
                </a:solidFill>
              </a:rPr>
              <a:t>       </a:t>
            </a:r>
            <a:r>
              <a:rPr lang="en">
                <a:solidFill>
                  <a:srgbClr val="000000"/>
                </a:solidFill>
              </a:rPr>
              <a:t>Fablab Rwanda </a:t>
            </a:r>
            <a:endParaRPr>
              <a:solidFill>
                <a:srgbClr val="000000"/>
              </a:solidFill>
            </a:endParaRPr>
          </a:p>
        </p:txBody>
      </p:sp>
      <p:sp>
        <p:nvSpPr>
          <p:cNvPr id="55" name="Google Shape;55;p13"/>
          <p:cNvSpPr txBox="1"/>
          <p:nvPr>
            <p:ph idx="1" type="subTitle"/>
          </p:nvPr>
        </p:nvSpPr>
        <p:spPr>
          <a:xfrm>
            <a:off x="1772300" y="4232400"/>
            <a:ext cx="5728800" cy="52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verage"/>
                <a:ea typeface="Average"/>
                <a:cs typeface="Average"/>
                <a:sym typeface="Average"/>
              </a:rPr>
              <a:t>Learn  how to make almost anything</a:t>
            </a:r>
            <a:r>
              <a:rPr lang="en">
                <a:solidFill>
                  <a:srgbClr val="000000"/>
                </a:solidFill>
              </a:rPr>
              <a:t> </a:t>
            </a:r>
            <a:endParaRPr>
              <a:solidFill>
                <a:srgbClr val="F3F3F3"/>
              </a:solidFill>
            </a:endParaRPr>
          </a:p>
        </p:txBody>
      </p:sp>
      <p:pic>
        <p:nvPicPr>
          <p:cNvPr id="56" name="Google Shape;56;p13"/>
          <p:cNvPicPr preferRelativeResize="0"/>
          <p:nvPr/>
        </p:nvPicPr>
        <p:blipFill rotWithShape="1">
          <a:blip r:embed="rId3">
            <a:alphaModFix/>
          </a:blip>
          <a:srcRect b="0" l="0" r="0" t="0"/>
          <a:stretch/>
        </p:blipFill>
        <p:spPr>
          <a:xfrm>
            <a:off x="3378150" y="1198950"/>
            <a:ext cx="1751535" cy="2100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7589288" y="3976475"/>
            <a:ext cx="1117175" cy="984500"/>
          </a:xfrm>
          <a:prstGeom prst="rect">
            <a:avLst/>
          </a:prstGeom>
          <a:noFill/>
          <a:ln>
            <a:noFill/>
          </a:ln>
        </p:spPr>
      </p:pic>
      <p:pic>
        <p:nvPicPr>
          <p:cNvPr id="145" name="Google Shape;145;p22"/>
          <p:cNvPicPr preferRelativeResize="0"/>
          <p:nvPr/>
        </p:nvPicPr>
        <p:blipFill>
          <a:blip r:embed="rId4">
            <a:alphaModFix/>
          </a:blip>
          <a:stretch>
            <a:fillRect/>
          </a:stretch>
        </p:blipFill>
        <p:spPr>
          <a:xfrm>
            <a:off x="442100" y="4149162"/>
            <a:ext cx="1714500" cy="739724"/>
          </a:xfrm>
          <a:prstGeom prst="rect">
            <a:avLst/>
          </a:prstGeom>
          <a:noFill/>
          <a:ln>
            <a:noFill/>
          </a:ln>
        </p:spPr>
      </p:pic>
      <p:pic>
        <p:nvPicPr>
          <p:cNvPr id="146" name="Google Shape;146;p22"/>
          <p:cNvPicPr preferRelativeResize="0"/>
          <p:nvPr/>
        </p:nvPicPr>
        <p:blipFill>
          <a:blip r:embed="rId5">
            <a:alphaModFix/>
          </a:blip>
          <a:stretch>
            <a:fillRect/>
          </a:stretch>
        </p:blipFill>
        <p:spPr>
          <a:xfrm>
            <a:off x="342925" y="865250"/>
            <a:ext cx="1388575" cy="1249725"/>
          </a:xfrm>
          <a:prstGeom prst="rect">
            <a:avLst/>
          </a:prstGeom>
          <a:noFill/>
          <a:ln>
            <a:noFill/>
          </a:ln>
        </p:spPr>
      </p:pic>
      <p:pic>
        <p:nvPicPr>
          <p:cNvPr id="147" name="Google Shape;147;p22"/>
          <p:cNvPicPr preferRelativeResize="0"/>
          <p:nvPr/>
        </p:nvPicPr>
        <p:blipFill rotWithShape="1">
          <a:blip r:embed="rId6">
            <a:alphaModFix/>
          </a:blip>
          <a:srcRect b="25734" l="0" r="0" t="22795"/>
          <a:stretch/>
        </p:blipFill>
        <p:spPr>
          <a:xfrm>
            <a:off x="7054250" y="1162475"/>
            <a:ext cx="1850700" cy="952500"/>
          </a:xfrm>
          <a:prstGeom prst="rect">
            <a:avLst/>
          </a:prstGeom>
          <a:noFill/>
          <a:ln>
            <a:noFill/>
          </a:ln>
        </p:spPr>
      </p:pic>
      <p:pic>
        <p:nvPicPr>
          <p:cNvPr id="148" name="Google Shape;148;p22"/>
          <p:cNvPicPr preferRelativeResize="0"/>
          <p:nvPr/>
        </p:nvPicPr>
        <p:blipFill>
          <a:blip r:embed="rId7">
            <a:alphaModFix/>
          </a:blip>
          <a:stretch>
            <a:fillRect/>
          </a:stretch>
        </p:blipFill>
        <p:spPr>
          <a:xfrm>
            <a:off x="3286375" y="1162475"/>
            <a:ext cx="2381250" cy="952500"/>
          </a:xfrm>
          <a:prstGeom prst="rect">
            <a:avLst/>
          </a:prstGeom>
          <a:noFill/>
          <a:ln>
            <a:noFill/>
          </a:ln>
        </p:spPr>
      </p:pic>
      <p:pic>
        <p:nvPicPr>
          <p:cNvPr id="149" name="Google Shape;149;p22"/>
          <p:cNvPicPr preferRelativeResize="0"/>
          <p:nvPr/>
        </p:nvPicPr>
        <p:blipFill rotWithShape="1">
          <a:blip r:embed="rId8">
            <a:alphaModFix/>
          </a:blip>
          <a:srcRect b="14121" l="0" r="0" t="15865"/>
          <a:stretch/>
        </p:blipFill>
        <p:spPr>
          <a:xfrm>
            <a:off x="3191988" y="3688450"/>
            <a:ext cx="3000375" cy="1200425"/>
          </a:xfrm>
          <a:prstGeom prst="rect">
            <a:avLst/>
          </a:prstGeom>
          <a:noFill/>
          <a:ln>
            <a:noFill/>
          </a:ln>
        </p:spPr>
      </p:pic>
      <p:pic>
        <p:nvPicPr>
          <p:cNvPr id="150" name="Google Shape;150;p22"/>
          <p:cNvPicPr preferRelativeResize="0"/>
          <p:nvPr/>
        </p:nvPicPr>
        <p:blipFill>
          <a:blip r:embed="rId9">
            <a:alphaModFix/>
          </a:blip>
          <a:stretch>
            <a:fillRect/>
          </a:stretch>
        </p:blipFill>
        <p:spPr>
          <a:xfrm>
            <a:off x="6557149" y="2219919"/>
            <a:ext cx="2261825" cy="984500"/>
          </a:xfrm>
          <a:prstGeom prst="rect">
            <a:avLst/>
          </a:prstGeom>
          <a:noFill/>
          <a:ln>
            <a:noFill/>
          </a:ln>
        </p:spPr>
      </p:pic>
      <p:pic>
        <p:nvPicPr>
          <p:cNvPr id="151" name="Google Shape;151;p22"/>
          <p:cNvPicPr preferRelativeResize="0"/>
          <p:nvPr/>
        </p:nvPicPr>
        <p:blipFill rotWithShape="1">
          <a:blip r:embed="rId10">
            <a:alphaModFix/>
          </a:blip>
          <a:srcRect b="50002" l="19114" r="19065" t="10002"/>
          <a:stretch/>
        </p:blipFill>
        <p:spPr>
          <a:xfrm>
            <a:off x="221613" y="2219925"/>
            <a:ext cx="1766575" cy="1653350"/>
          </a:xfrm>
          <a:prstGeom prst="rect">
            <a:avLst/>
          </a:prstGeom>
          <a:noFill/>
          <a:ln>
            <a:noFill/>
          </a:ln>
        </p:spPr>
      </p:pic>
      <p:pic>
        <p:nvPicPr>
          <p:cNvPr id="152" name="Google Shape;152;p22"/>
          <p:cNvPicPr preferRelativeResize="0"/>
          <p:nvPr/>
        </p:nvPicPr>
        <p:blipFill>
          <a:blip r:embed="rId11">
            <a:alphaModFix/>
          </a:blip>
          <a:stretch>
            <a:fillRect/>
          </a:stretch>
        </p:blipFill>
        <p:spPr>
          <a:xfrm>
            <a:off x="3078125" y="2114975"/>
            <a:ext cx="2857500" cy="1428750"/>
          </a:xfrm>
          <a:prstGeom prst="rect">
            <a:avLst/>
          </a:prstGeom>
          <a:noFill/>
          <a:ln>
            <a:noFill/>
          </a:ln>
        </p:spPr>
      </p:pic>
      <p:sp>
        <p:nvSpPr>
          <p:cNvPr id="153" name="Google Shape;153;p22"/>
          <p:cNvSpPr txBox="1"/>
          <p:nvPr/>
        </p:nvSpPr>
        <p:spPr>
          <a:xfrm>
            <a:off x="606350" y="216350"/>
            <a:ext cx="2261700" cy="6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ontserrat"/>
                <a:ea typeface="Montserrat"/>
                <a:cs typeface="Montserrat"/>
                <a:sym typeface="Montserrat"/>
              </a:rPr>
              <a:t>Partners</a:t>
            </a:r>
            <a:r>
              <a:rPr lang="en" sz="2400">
                <a:latin typeface="Montserrat"/>
                <a:ea typeface="Montserrat"/>
                <a:cs typeface="Montserrat"/>
                <a:sym typeface="Montserrat"/>
              </a:rPr>
              <a:t> </a:t>
            </a:r>
            <a:endParaRPr sz="2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0" name="Shape 60"/>
        <p:cNvGrpSpPr/>
        <p:nvPr/>
      </p:nvGrpSpPr>
      <p:grpSpPr>
        <a:xfrm>
          <a:off x="0" y="0"/>
          <a:ext cx="0" cy="0"/>
          <a:chOff x="0" y="0"/>
          <a:chExt cx="0" cy="0"/>
        </a:xfrm>
      </p:grpSpPr>
      <p:sp>
        <p:nvSpPr>
          <p:cNvPr id="61" name="Google Shape;61;p14"/>
          <p:cNvSpPr txBox="1"/>
          <p:nvPr>
            <p:ph idx="1" type="body"/>
          </p:nvPr>
        </p:nvSpPr>
        <p:spPr>
          <a:xfrm>
            <a:off x="153750" y="1506325"/>
            <a:ext cx="8731500" cy="3460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t/>
            </a:r>
            <a:endParaRPr b="1" sz="1400">
              <a:solidFill>
                <a:schemeClr val="dk1"/>
              </a:solidFill>
              <a:latin typeface="Average"/>
              <a:ea typeface="Average"/>
              <a:cs typeface="Average"/>
              <a:sym typeface="Average"/>
            </a:endParaRPr>
          </a:p>
          <a:p>
            <a:pPr indent="0" lvl="0" marL="0" rtl="0" algn="just">
              <a:spcBef>
                <a:spcPts val="0"/>
              </a:spcBef>
              <a:spcAft>
                <a:spcPts val="0"/>
              </a:spcAft>
              <a:buClr>
                <a:schemeClr val="dk1"/>
              </a:buClr>
              <a:buSzPts val="1100"/>
              <a:buFont typeface="Arial"/>
              <a:buNone/>
            </a:pPr>
            <a:r>
              <a:t/>
            </a:r>
            <a:endParaRPr b="1" sz="1400">
              <a:solidFill>
                <a:schemeClr val="dk1"/>
              </a:solidFill>
              <a:latin typeface="Average"/>
              <a:ea typeface="Average"/>
              <a:cs typeface="Average"/>
              <a:sym typeface="Average"/>
            </a:endParaRPr>
          </a:p>
          <a:p>
            <a:pPr indent="0" lvl="0" marL="0" rtl="0" algn="just">
              <a:spcBef>
                <a:spcPts val="0"/>
              </a:spcBef>
              <a:spcAft>
                <a:spcPts val="0"/>
              </a:spcAft>
              <a:buClr>
                <a:schemeClr val="dk1"/>
              </a:buClr>
              <a:buSzPts val="1100"/>
              <a:buFont typeface="Arial"/>
              <a:buNone/>
            </a:pPr>
            <a:r>
              <a:rPr b="1" lang="en">
                <a:solidFill>
                  <a:schemeClr val="dk1"/>
                </a:solidFill>
                <a:latin typeface="Average"/>
                <a:ea typeface="Average"/>
                <a:cs typeface="Average"/>
                <a:sym typeface="Average"/>
              </a:rPr>
              <a:t>Fablab Rwanda </a:t>
            </a:r>
            <a:r>
              <a:rPr lang="en">
                <a:solidFill>
                  <a:schemeClr val="dk1"/>
                </a:solidFill>
                <a:latin typeface="Average"/>
                <a:ea typeface="Average"/>
                <a:cs typeface="Average"/>
                <a:sym typeface="Average"/>
              </a:rPr>
              <a:t>is a </a:t>
            </a:r>
            <a:r>
              <a:rPr b="1" lang="en">
                <a:solidFill>
                  <a:schemeClr val="dk1"/>
                </a:solidFill>
                <a:latin typeface="Average"/>
                <a:ea typeface="Average"/>
                <a:cs typeface="Average"/>
                <a:sym typeface="Average"/>
              </a:rPr>
              <a:t>non profit organisation </a:t>
            </a:r>
            <a:r>
              <a:rPr lang="en">
                <a:solidFill>
                  <a:schemeClr val="dk1"/>
                </a:solidFill>
                <a:latin typeface="Average"/>
                <a:ea typeface="Average"/>
                <a:cs typeface="Average"/>
                <a:sym typeface="Average"/>
              </a:rPr>
              <a:t>operating since 2016. The organisation provides a space for it’s members to turn innovative ideas into products, from software to hardware to functional systems.</a:t>
            </a:r>
            <a:endParaRPr>
              <a:solidFill>
                <a:schemeClr val="dk1"/>
              </a:solidFill>
              <a:latin typeface="Average"/>
              <a:ea typeface="Average"/>
              <a:cs typeface="Average"/>
              <a:sym typeface="Average"/>
            </a:endParaRPr>
          </a:p>
          <a:p>
            <a:pPr indent="0" lvl="0" marL="0" rtl="0" algn="just">
              <a:spcBef>
                <a:spcPts val="0"/>
              </a:spcBef>
              <a:spcAft>
                <a:spcPts val="0"/>
              </a:spcAft>
              <a:buClr>
                <a:schemeClr val="dk1"/>
              </a:buClr>
              <a:buSzPts val="1100"/>
              <a:buFont typeface="Arial"/>
              <a:buNone/>
            </a:pPr>
            <a:r>
              <a:t/>
            </a:r>
            <a:endParaRPr>
              <a:solidFill>
                <a:schemeClr val="dk1"/>
              </a:solidFill>
              <a:latin typeface="Average"/>
              <a:ea typeface="Average"/>
              <a:cs typeface="Average"/>
              <a:sym typeface="Average"/>
            </a:endParaRPr>
          </a:p>
          <a:p>
            <a:pPr indent="0" lvl="0" marL="0" rtl="0" algn="just">
              <a:spcBef>
                <a:spcPts val="0"/>
              </a:spcBef>
              <a:spcAft>
                <a:spcPts val="0"/>
              </a:spcAft>
              <a:buClr>
                <a:schemeClr val="dk1"/>
              </a:buClr>
              <a:buSzPts val="1100"/>
              <a:buFont typeface="Arial"/>
              <a:buNone/>
            </a:pPr>
            <a:r>
              <a:rPr lang="en">
                <a:solidFill>
                  <a:schemeClr val="dk1"/>
                </a:solidFill>
                <a:latin typeface="Average"/>
                <a:ea typeface="Average"/>
                <a:cs typeface="Average"/>
                <a:sym typeface="Average"/>
              </a:rPr>
              <a:t>The space  provides  a platform for capacity building, knowledge sharing and the integration of hardware and software and multiple engineering and technology disciplines, quickly bringing Rwandan innovators into the era of a connected world, where the Internet of Things connects not just people but the devices that we use in our daily work.</a:t>
            </a:r>
            <a:endParaRPr>
              <a:solidFill>
                <a:schemeClr val="dk1"/>
              </a:solidFill>
            </a:endParaRPr>
          </a:p>
        </p:txBody>
      </p:sp>
      <p:pic>
        <p:nvPicPr>
          <p:cNvPr id="62" name="Google Shape;62;p14"/>
          <p:cNvPicPr preferRelativeResize="0"/>
          <p:nvPr/>
        </p:nvPicPr>
        <p:blipFill rotWithShape="1">
          <a:blip r:embed="rId3">
            <a:alphaModFix/>
          </a:blip>
          <a:srcRect b="16457" l="0" r="0" t="0"/>
          <a:stretch/>
        </p:blipFill>
        <p:spPr>
          <a:xfrm>
            <a:off x="331300" y="163225"/>
            <a:ext cx="1340784" cy="1343099"/>
          </a:xfrm>
          <a:prstGeom prst="rect">
            <a:avLst/>
          </a:prstGeom>
          <a:noFill/>
          <a:ln>
            <a:noFill/>
          </a:ln>
        </p:spPr>
      </p:pic>
      <p:sp>
        <p:nvSpPr>
          <p:cNvPr id="63" name="Google Shape;63;p14"/>
          <p:cNvSpPr txBox="1"/>
          <p:nvPr/>
        </p:nvSpPr>
        <p:spPr>
          <a:xfrm>
            <a:off x="1672075" y="362425"/>
            <a:ext cx="3918000" cy="11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434343"/>
                </a:solidFill>
              </a:rPr>
              <a:t>FABLAB </a:t>
            </a:r>
            <a:endParaRPr b="1" sz="3600">
              <a:solidFill>
                <a:srgbClr val="434343"/>
              </a:solidFill>
            </a:endParaRPr>
          </a:p>
          <a:p>
            <a:pPr indent="0" lvl="0" marL="0" rtl="0" algn="l">
              <a:spcBef>
                <a:spcPts val="0"/>
              </a:spcBef>
              <a:spcAft>
                <a:spcPts val="0"/>
              </a:spcAft>
              <a:buNone/>
            </a:pPr>
            <a:r>
              <a:rPr lang="en" sz="2400">
                <a:latin typeface="Georgia"/>
                <a:ea typeface="Georgia"/>
                <a:cs typeface="Georgia"/>
                <a:sym typeface="Georgia"/>
              </a:rPr>
              <a:t>RWANDA</a:t>
            </a:r>
            <a:r>
              <a:rPr lang="en" sz="3600">
                <a:latin typeface="Georgia"/>
                <a:ea typeface="Georgia"/>
                <a:cs typeface="Georgia"/>
                <a:sym typeface="Georgia"/>
              </a:rPr>
              <a:t> </a:t>
            </a:r>
            <a:r>
              <a:rPr lang="en" sz="3600"/>
              <a:t> </a:t>
            </a:r>
            <a:endParaRPr sz="3600"/>
          </a:p>
        </p:txBody>
      </p:sp>
      <p:pic>
        <p:nvPicPr>
          <p:cNvPr id="64" name="Google Shape;64;p14"/>
          <p:cNvPicPr preferRelativeResize="0"/>
          <p:nvPr/>
        </p:nvPicPr>
        <p:blipFill>
          <a:blip r:embed="rId4">
            <a:alphaModFix/>
          </a:blip>
          <a:stretch>
            <a:fillRect/>
          </a:stretch>
        </p:blipFill>
        <p:spPr>
          <a:xfrm>
            <a:off x="7928025" y="85305"/>
            <a:ext cx="1171601" cy="298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0" name="Google Shape;70;p15"/>
          <p:cNvSpPr/>
          <p:nvPr/>
        </p:nvSpPr>
        <p:spPr>
          <a:xfrm>
            <a:off x="345050" y="362075"/>
            <a:ext cx="8389200" cy="4587300"/>
          </a:xfrm>
          <a:prstGeom prst="snip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679325" y="700900"/>
            <a:ext cx="62865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Average"/>
                <a:ea typeface="Average"/>
                <a:cs typeface="Average"/>
                <a:sym typeface="Average"/>
              </a:rPr>
              <a:t>Objectives</a:t>
            </a:r>
            <a:r>
              <a:rPr b="1" lang="en" sz="3000"/>
              <a:t> </a:t>
            </a:r>
            <a:endParaRPr b="1" sz="3000"/>
          </a:p>
        </p:txBody>
      </p:sp>
      <p:sp>
        <p:nvSpPr>
          <p:cNvPr id="72" name="Google Shape;72;p15"/>
          <p:cNvSpPr txBox="1"/>
          <p:nvPr/>
        </p:nvSpPr>
        <p:spPr>
          <a:xfrm>
            <a:off x="345050" y="1369550"/>
            <a:ext cx="8389200" cy="3116100"/>
          </a:xfrm>
          <a:prstGeom prst="rect">
            <a:avLst/>
          </a:prstGeom>
          <a:noFill/>
          <a:ln>
            <a:noFill/>
          </a:ln>
        </p:spPr>
        <p:txBody>
          <a:bodyPr anchorCtr="0" anchor="t" bIns="91425" lIns="91425" spcFirstLastPara="1" rIns="91425" wrap="square" tIns="91425">
            <a:noAutofit/>
          </a:bodyPr>
          <a:lstStyle/>
          <a:p>
            <a:pPr indent="0" lvl="0" marL="685800" marR="73152" rtl="0" algn="l">
              <a:lnSpc>
                <a:spcPct val="115000"/>
              </a:lnSpc>
              <a:spcBef>
                <a:spcPts val="264"/>
              </a:spcBef>
              <a:spcAft>
                <a:spcPts val="0"/>
              </a:spcAft>
              <a:buNone/>
            </a:pPr>
            <a:r>
              <a:rPr b="1" lang="en" sz="1800">
                <a:solidFill>
                  <a:srgbClr val="1A1A1A"/>
                </a:solidFill>
                <a:latin typeface="Average"/>
                <a:ea typeface="Average"/>
                <a:cs typeface="Average"/>
                <a:sym typeface="Average"/>
              </a:rPr>
              <a:t>a</a:t>
            </a:r>
            <a:r>
              <a:rPr lang="en" sz="1800">
                <a:solidFill>
                  <a:srgbClr val="1A1A1A"/>
                </a:solidFill>
                <a:latin typeface="Average"/>
                <a:ea typeface="Average"/>
                <a:cs typeface="Average"/>
                <a:sym typeface="Average"/>
              </a:rPr>
              <a:t>. To Provide shared workspace and tools for schools, TVETs &amp; individuals to work and develop ideas into products in a wide range of domains,</a:t>
            </a:r>
            <a:endParaRPr sz="1800">
              <a:solidFill>
                <a:srgbClr val="1A1A1A"/>
              </a:solidFill>
              <a:latin typeface="Average"/>
              <a:ea typeface="Average"/>
              <a:cs typeface="Average"/>
              <a:sym typeface="Average"/>
            </a:endParaRPr>
          </a:p>
          <a:p>
            <a:pPr indent="0" lvl="0" marL="685800" marR="73152" rtl="0" algn="l">
              <a:lnSpc>
                <a:spcPct val="115000"/>
              </a:lnSpc>
              <a:spcBef>
                <a:spcPts val="264"/>
              </a:spcBef>
              <a:spcAft>
                <a:spcPts val="0"/>
              </a:spcAft>
              <a:buNone/>
            </a:pPr>
            <a:r>
              <a:t/>
            </a:r>
            <a:endParaRPr sz="1800">
              <a:solidFill>
                <a:srgbClr val="1A1A1A"/>
              </a:solidFill>
              <a:latin typeface="Average"/>
              <a:ea typeface="Average"/>
              <a:cs typeface="Average"/>
              <a:sym typeface="Average"/>
            </a:endParaRPr>
          </a:p>
          <a:p>
            <a:pPr indent="-457200" lvl="0" marL="685800" marR="0" rtl="0" algn="l">
              <a:lnSpc>
                <a:spcPct val="115000"/>
              </a:lnSpc>
              <a:spcBef>
                <a:spcPts val="264"/>
              </a:spcBef>
              <a:spcAft>
                <a:spcPts val="0"/>
              </a:spcAft>
              <a:buNone/>
            </a:pPr>
            <a:r>
              <a:rPr b="1" lang="en" sz="1800">
                <a:solidFill>
                  <a:srgbClr val="1A1A1A"/>
                </a:solidFill>
                <a:latin typeface="Average"/>
                <a:ea typeface="Average"/>
                <a:cs typeface="Average"/>
                <a:sym typeface="Average"/>
              </a:rPr>
              <a:t>         b</a:t>
            </a:r>
            <a:r>
              <a:rPr lang="en" sz="1800">
                <a:solidFill>
                  <a:srgbClr val="1A1A1A"/>
                </a:solidFill>
                <a:latin typeface="Average"/>
                <a:ea typeface="Average"/>
                <a:cs typeface="Average"/>
                <a:sym typeface="Average"/>
              </a:rPr>
              <a:t>. To develop Skills in technology education through events &amp; workshops,</a:t>
            </a:r>
            <a:endParaRPr sz="1800">
              <a:solidFill>
                <a:srgbClr val="1A1A1A"/>
              </a:solidFill>
              <a:latin typeface="Average"/>
              <a:ea typeface="Average"/>
              <a:cs typeface="Average"/>
              <a:sym typeface="Average"/>
            </a:endParaRPr>
          </a:p>
          <a:p>
            <a:pPr indent="-457200" lvl="0" marL="685800" marR="0" rtl="0" algn="l">
              <a:lnSpc>
                <a:spcPct val="115000"/>
              </a:lnSpc>
              <a:spcBef>
                <a:spcPts val="264"/>
              </a:spcBef>
              <a:spcAft>
                <a:spcPts val="0"/>
              </a:spcAft>
              <a:buNone/>
            </a:pPr>
            <a:r>
              <a:rPr b="1" lang="en" sz="1800">
                <a:solidFill>
                  <a:srgbClr val="1A1A1A"/>
                </a:solidFill>
                <a:latin typeface="Average"/>
                <a:ea typeface="Average"/>
                <a:cs typeface="Average"/>
                <a:sym typeface="Average"/>
              </a:rPr>
              <a:t>         </a:t>
            </a:r>
            <a:r>
              <a:rPr b="1" lang="en" sz="1800">
                <a:solidFill>
                  <a:schemeClr val="dk1"/>
                </a:solidFill>
                <a:latin typeface="Average"/>
                <a:ea typeface="Average"/>
                <a:cs typeface="Average"/>
                <a:sym typeface="Average"/>
              </a:rPr>
              <a:t>c</a:t>
            </a:r>
            <a:r>
              <a:rPr lang="en" sz="1800">
                <a:solidFill>
                  <a:schemeClr val="dk1"/>
                </a:solidFill>
                <a:latin typeface="Average"/>
                <a:ea typeface="Average"/>
                <a:cs typeface="Average"/>
                <a:sym typeface="Average"/>
              </a:rPr>
              <a:t>. </a:t>
            </a:r>
            <a:r>
              <a:rPr lang="en" sz="1800">
                <a:solidFill>
                  <a:srgbClr val="1A1A1A"/>
                </a:solidFill>
                <a:latin typeface="Average"/>
                <a:ea typeface="Average"/>
                <a:cs typeface="Average"/>
                <a:sym typeface="Average"/>
              </a:rPr>
              <a:t>To facilitate translation of innovative concepts into marketable products,</a:t>
            </a:r>
            <a:endParaRPr sz="1800">
              <a:solidFill>
                <a:srgbClr val="1A1A1A"/>
              </a:solidFill>
              <a:latin typeface="Average"/>
              <a:ea typeface="Average"/>
              <a:cs typeface="Average"/>
              <a:sym typeface="Average"/>
            </a:endParaRPr>
          </a:p>
          <a:p>
            <a:pPr indent="-457200" lvl="0" marL="685800" marR="0" rtl="0" algn="l">
              <a:lnSpc>
                <a:spcPct val="115000"/>
              </a:lnSpc>
              <a:spcBef>
                <a:spcPts val="264"/>
              </a:spcBef>
              <a:spcAft>
                <a:spcPts val="0"/>
              </a:spcAft>
              <a:buNone/>
            </a:pPr>
            <a:r>
              <a:rPr lang="en" sz="1800">
                <a:solidFill>
                  <a:srgbClr val="1A1A1A"/>
                </a:solidFill>
                <a:latin typeface="Average"/>
                <a:ea typeface="Average"/>
                <a:cs typeface="Average"/>
                <a:sym typeface="Average"/>
              </a:rPr>
              <a:t>         </a:t>
            </a:r>
            <a:r>
              <a:rPr b="1" lang="en" sz="1800">
                <a:solidFill>
                  <a:schemeClr val="dk1"/>
                </a:solidFill>
                <a:latin typeface="Average"/>
                <a:ea typeface="Average"/>
                <a:cs typeface="Average"/>
                <a:sym typeface="Average"/>
              </a:rPr>
              <a:t>d. </a:t>
            </a:r>
            <a:r>
              <a:rPr lang="en" sz="1800">
                <a:solidFill>
                  <a:srgbClr val="1A1A1A"/>
                </a:solidFill>
                <a:latin typeface="Average"/>
                <a:ea typeface="Average"/>
                <a:cs typeface="Average"/>
                <a:sym typeface="Average"/>
              </a:rPr>
              <a:t>To enhance number of professional design experts in Rwanda with word class hands on experience and access to tools. </a:t>
            </a:r>
            <a:endParaRPr sz="1800">
              <a:solidFill>
                <a:srgbClr val="1A1A1A"/>
              </a:solidFill>
              <a:latin typeface="Average"/>
              <a:ea typeface="Average"/>
              <a:cs typeface="Average"/>
              <a:sym typeface="Average"/>
            </a:endParaRPr>
          </a:p>
          <a:p>
            <a:pPr indent="-457200" lvl="0" marL="685800" marR="371856" rtl="0" algn="l">
              <a:lnSpc>
                <a:spcPct val="115000"/>
              </a:lnSpc>
              <a:spcBef>
                <a:spcPts val="264"/>
              </a:spcBef>
              <a:spcAft>
                <a:spcPts val="0"/>
              </a:spcAft>
              <a:buNone/>
            </a:pPr>
            <a:r>
              <a:rPr b="1" lang="en" sz="1800">
                <a:solidFill>
                  <a:schemeClr val="dk1"/>
                </a:solidFill>
                <a:latin typeface="Average"/>
                <a:ea typeface="Average"/>
                <a:cs typeface="Average"/>
                <a:sym typeface="Average"/>
              </a:rPr>
              <a:t>        e. </a:t>
            </a:r>
            <a:r>
              <a:rPr lang="en" sz="1800">
                <a:solidFill>
                  <a:srgbClr val="1A1A1A"/>
                </a:solidFill>
                <a:latin typeface="Average"/>
                <a:ea typeface="Average"/>
                <a:cs typeface="Average"/>
                <a:sym typeface="Average"/>
              </a:rPr>
              <a:t>To increase research and improve designs of African centric hardware tools </a:t>
            </a:r>
            <a:endParaRPr sz="1800">
              <a:latin typeface="Average"/>
              <a:ea typeface="Average"/>
              <a:cs typeface="Average"/>
              <a:sym typeface="Average"/>
            </a:endParaRPr>
          </a:p>
        </p:txBody>
      </p:sp>
      <p:pic>
        <p:nvPicPr>
          <p:cNvPr id="73" name="Google Shape;73;p15"/>
          <p:cNvPicPr preferRelativeResize="0"/>
          <p:nvPr/>
        </p:nvPicPr>
        <p:blipFill>
          <a:blip r:embed="rId4">
            <a:alphaModFix/>
          </a:blip>
          <a:stretch>
            <a:fillRect/>
          </a:stretch>
        </p:blipFill>
        <p:spPr>
          <a:xfrm>
            <a:off x="7928025" y="85305"/>
            <a:ext cx="1171601" cy="298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a:off x="311700" y="181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verage"/>
                <a:ea typeface="Average"/>
                <a:cs typeface="Average"/>
                <a:sym typeface="Average"/>
              </a:rPr>
              <a:t>Prototyping Equipments</a:t>
            </a:r>
            <a:r>
              <a:rPr lang="en">
                <a:solidFill>
                  <a:srgbClr val="FFFFFF"/>
                </a:solidFill>
              </a:rPr>
              <a:t>. </a:t>
            </a:r>
            <a:endParaRPr>
              <a:solidFill>
                <a:srgbClr val="FFFFFF"/>
              </a:solidFill>
            </a:endParaRPr>
          </a:p>
        </p:txBody>
      </p:sp>
      <p:sp>
        <p:nvSpPr>
          <p:cNvPr id="79" name="Google Shape;79;p16"/>
          <p:cNvSpPr txBox="1"/>
          <p:nvPr>
            <p:ph idx="1" type="body"/>
          </p:nvPr>
        </p:nvSpPr>
        <p:spPr>
          <a:xfrm>
            <a:off x="279525" y="753700"/>
            <a:ext cx="8520600" cy="3416400"/>
          </a:xfrm>
          <a:prstGeom prst="rect">
            <a:avLst/>
          </a:prstGeom>
          <a:effectLst>
            <a:reflection blurRad="0" dir="5400000" dist="38100" endA="0" fadeDir="5400012" kx="0" rotWithShape="0" algn="bl" stA="58999" stPos="0" sy="-100000" ky="0"/>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000000"/>
                </a:solidFill>
              </a:rPr>
              <a:t>T</a:t>
            </a:r>
            <a:r>
              <a:rPr lang="en" sz="1400">
                <a:solidFill>
                  <a:srgbClr val="000000"/>
                </a:solidFill>
                <a:latin typeface="Average"/>
                <a:ea typeface="Average"/>
                <a:cs typeface="Average"/>
                <a:sym typeface="Average"/>
              </a:rPr>
              <a:t>he most distinctive feature of the lab are it’s tools. There are  those machinery, you can’t just find while strolling in town on a sunday afternoon. They are complex equipments that were assembled in some of the world renowned industries such as the roland corporation that is found in japan. Not everyone can use the tools, it requires experts in different fields in order to operate the machines. Those experts be it designers or engineers are the ones in charge of prototyping and dealing with the public’s demands. </a:t>
            </a:r>
            <a:r>
              <a:rPr lang="en" sz="1400">
                <a:solidFill>
                  <a:srgbClr val="FFFFFF"/>
                </a:solidFill>
              </a:rPr>
              <a:t> </a:t>
            </a:r>
            <a:r>
              <a:rPr lang="en" sz="1100">
                <a:solidFill>
                  <a:srgbClr val="FFFFFF"/>
                </a:solidFill>
              </a:rPr>
              <a:t> </a:t>
            </a:r>
            <a:endParaRPr>
              <a:solidFill>
                <a:srgbClr val="FFFFFF"/>
              </a:solidFill>
            </a:endParaRPr>
          </a:p>
        </p:txBody>
      </p:sp>
      <p:pic>
        <p:nvPicPr>
          <p:cNvPr id="80" name="Google Shape;80;p16"/>
          <p:cNvPicPr preferRelativeResize="0"/>
          <p:nvPr/>
        </p:nvPicPr>
        <p:blipFill>
          <a:blip r:embed="rId3">
            <a:alphaModFix/>
          </a:blip>
          <a:stretch>
            <a:fillRect/>
          </a:stretch>
        </p:blipFill>
        <p:spPr>
          <a:xfrm>
            <a:off x="139800" y="2279875"/>
            <a:ext cx="1463600" cy="1418675"/>
          </a:xfrm>
          <a:prstGeom prst="rect">
            <a:avLst/>
          </a:prstGeom>
          <a:noFill/>
          <a:ln>
            <a:noFill/>
          </a:ln>
        </p:spPr>
      </p:pic>
      <p:pic>
        <p:nvPicPr>
          <p:cNvPr id="81" name="Google Shape;81;p16"/>
          <p:cNvPicPr preferRelativeResize="0"/>
          <p:nvPr/>
        </p:nvPicPr>
        <p:blipFill>
          <a:blip r:embed="rId4">
            <a:alphaModFix/>
          </a:blip>
          <a:stretch>
            <a:fillRect/>
          </a:stretch>
        </p:blipFill>
        <p:spPr>
          <a:xfrm>
            <a:off x="6219813" y="3558100"/>
            <a:ext cx="2924175" cy="1562100"/>
          </a:xfrm>
          <a:prstGeom prst="rect">
            <a:avLst/>
          </a:prstGeom>
          <a:noFill/>
          <a:ln>
            <a:noFill/>
          </a:ln>
        </p:spPr>
      </p:pic>
      <p:pic>
        <p:nvPicPr>
          <p:cNvPr id="82" name="Google Shape;82;p16"/>
          <p:cNvPicPr preferRelativeResize="0"/>
          <p:nvPr/>
        </p:nvPicPr>
        <p:blipFill>
          <a:blip r:embed="rId5">
            <a:alphaModFix/>
          </a:blip>
          <a:stretch>
            <a:fillRect/>
          </a:stretch>
        </p:blipFill>
        <p:spPr>
          <a:xfrm>
            <a:off x="6962100" y="1847125"/>
            <a:ext cx="2027550" cy="1562100"/>
          </a:xfrm>
          <a:prstGeom prst="rect">
            <a:avLst/>
          </a:prstGeom>
          <a:noFill/>
          <a:ln>
            <a:noFill/>
          </a:ln>
        </p:spPr>
      </p:pic>
      <p:pic>
        <p:nvPicPr>
          <p:cNvPr id="83" name="Google Shape;83;p16"/>
          <p:cNvPicPr preferRelativeResize="0"/>
          <p:nvPr/>
        </p:nvPicPr>
        <p:blipFill>
          <a:blip r:embed="rId6">
            <a:alphaModFix/>
          </a:blip>
          <a:stretch>
            <a:fillRect/>
          </a:stretch>
        </p:blipFill>
        <p:spPr>
          <a:xfrm>
            <a:off x="279525" y="4044250"/>
            <a:ext cx="1526100" cy="948300"/>
          </a:xfrm>
          <a:prstGeom prst="rect">
            <a:avLst/>
          </a:prstGeom>
          <a:noFill/>
          <a:ln>
            <a:noFill/>
          </a:ln>
        </p:spPr>
      </p:pic>
      <p:pic>
        <p:nvPicPr>
          <p:cNvPr id="84" name="Google Shape;84;p16"/>
          <p:cNvPicPr preferRelativeResize="0"/>
          <p:nvPr/>
        </p:nvPicPr>
        <p:blipFill rotWithShape="1">
          <a:blip r:embed="rId7">
            <a:alphaModFix/>
          </a:blip>
          <a:srcRect b="0" l="0" r="0" t="0"/>
          <a:stretch/>
        </p:blipFill>
        <p:spPr>
          <a:xfrm>
            <a:off x="2215950" y="3211800"/>
            <a:ext cx="2546350" cy="1600611"/>
          </a:xfrm>
          <a:prstGeom prst="rect">
            <a:avLst/>
          </a:prstGeom>
          <a:noFill/>
          <a:ln>
            <a:noFill/>
          </a:ln>
        </p:spPr>
      </p:pic>
      <p:pic>
        <p:nvPicPr>
          <p:cNvPr id="85" name="Google Shape;85;p16"/>
          <p:cNvPicPr preferRelativeResize="0"/>
          <p:nvPr/>
        </p:nvPicPr>
        <p:blipFill>
          <a:blip r:embed="rId8">
            <a:alphaModFix/>
          </a:blip>
          <a:stretch>
            <a:fillRect/>
          </a:stretch>
        </p:blipFill>
        <p:spPr>
          <a:xfrm>
            <a:off x="4459400" y="2138000"/>
            <a:ext cx="1686874" cy="1367501"/>
          </a:xfrm>
          <a:prstGeom prst="rect">
            <a:avLst/>
          </a:prstGeom>
          <a:noFill/>
          <a:ln>
            <a:noFill/>
          </a:ln>
        </p:spPr>
      </p:pic>
      <p:pic>
        <p:nvPicPr>
          <p:cNvPr id="86" name="Google Shape;86;p16"/>
          <p:cNvPicPr preferRelativeResize="0"/>
          <p:nvPr/>
        </p:nvPicPr>
        <p:blipFill>
          <a:blip r:embed="rId9">
            <a:alphaModFix/>
          </a:blip>
          <a:stretch>
            <a:fillRect/>
          </a:stretch>
        </p:blipFill>
        <p:spPr>
          <a:xfrm>
            <a:off x="7928025" y="85305"/>
            <a:ext cx="1171601" cy="29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761925" y="362950"/>
            <a:ext cx="7381324" cy="4417600"/>
          </a:xfrm>
          <a:prstGeom prst="rect">
            <a:avLst/>
          </a:prstGeom>
          <a:noFill/>
          <a:ln>
            <a:noFill/>
          </a:ln>
        </p:spPr>
      </p:pic>
      <p:pic>
        <p:nvPicPr>
          <p:cNvPr id="92" name="Google Shape;92;p17"/>
          <p:cNvPicPr preferRelativeResize="0"/>
          <p:nvPr/>
        </p:nvPicPr>
        <p:blipFill>
          <a:blip r:embed="rId4">
            <a:alphaModFix/>
          </a:blip>
          <a:stretch>
            <a:fillRect/>
          </a:stretch>
        </p:blipFill>
        <p:spPr>
          <a:xfrm>
            <a:off x="8009587" y="1"/>
            <a:ext cx="1090038" cy="277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6" name="Shape 96"/>
        <p:cNvGrpSpPr/>
        <p:nvPr/>
      </p:nvGrpSpPr>
      <p:grpSpPr>
        <a:xfrm>
          <a:off x="0" y="0"/>
          <a:ext cx="0" cy="0"/>
          <a:chOff x="0" y="0"/>
          <a:chExt cx="0" cy="0"/>
        </a:xfrm>
      </p:grpSpPr>
      <p:sp>
        <p:nvSpPr>
          <p:cNvPr id="97" name="Google Shape;97;p18"/>
          <p:cNvSpPr txBox="1"/>
          <p:nvPr/>
        </p:nvSpPr>
        <p:spPr>
          <a:xfrm>
            <a:off x="221750" y="1778650"/>
            <a:ext cx="3627300" cy="344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Another crucial part of Fablab Rwanda is the Fab Academy. Fab Academy is a fast hands on experience where students learn rapid prototyping by planning and executing a new project each week, resulting in a personal portfolio of technical accomplishments. </a:t>
            </a:r>
            <a:endParaRPr>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 Fab academy also known as the academy of almost anything , runs in more than 70 Fab  labs for more than 250 students per year in the largest company of the world .  </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 Students work in local groups with peers, mentors and machines which are then connected globally by content sharing and video for interactive classes.</a:t>
            </a:r>
            <a:endParaRPr>
              <a:latin typeface="Average"/>
              <a:ea typeface="Average"/>
              <a:cs typeface="Average"/>
              <a:sym typeface="Average"/>
            </a:endParaRPr>
          </a:p>
        </p:txBody>
      </p:sp>
      <p:pic>
        <p:nvPicPr>
          <p:cNvPr id="98" name="Google Shape;98;p18"/>
          <p:cNvPicPr preferRelativeResize="0"/>
          <p:nvPr/>
        </p:nvPicPr>
        <p:blipFill>
          <a:blip r:embed="rId3">
            <a:alphaModFix/>
          </a:blip>
          <a:stretch>
            <a:fillRect/>
          </a:stretch>
        </p:blipFill>
        <p:spPr>
          <a:xfrm>
            <a:off x="3849050" y="1961975"/>
            <a:ext cx="4979098" cy="2800750"/>
          </a:xfrm>
          <a:prstGeom prst="rect">
            <a:avLst/>
          </a:prstGeom>
          <a:noFill/>
          <a:ln>
            <a:noFill/>
          </a:ln>
        </p:spPr>
      </p:pic>
      <p:pic>
        <p:nvPicPr>
          <p:cNvPr id="99" name="Google Shape;99;p18"/>
          <p:cNvPicPr preferRelativeResize="0"/>
          <p:nvPr/>
        </p:nvPicPr>
        <p:blipFill rotWithShape="1">
          <a:blip r:embed="rId4">
            <a:alphaModFix/>
          </a:blip>
          <a:srcRect b="16457" l="0" r="0" t="0"/>
          <a:stretch/>
        </p:blipFill>
        <p:spPr>
          <a:xfrm>
            <a:off x="221750" y="423725"/>
            <a:ext cx="1214375" cy="1183250"/>
          </a:xfrm>
          <a:prstGeom prst="rect">
            <a:avLst/>
          </a:prstGeom>
          <a:noFill/>
          <a:ln>
            <a:noFill/>
          </a:ln>
        </p:spPr>
      </p:pic>
      <p:sp>
        <p:nvSpPr>
          <p:cNvPr id="100" name="Google Shape;100;p18"/>
          <p:cNvSpPr txBox="1"/>
          <p:nvPr/>
        </p:nvSpPr>
        <p:spPr>
          <a:xfrm>
            <a:off x="1738150" y="513575"/>
            <a:ext cx="5648100" cy="11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Average"/>
                <a:ea typeface="Average"/>
                <a:cs typeface="Average"/>
                <a:sym typeface="Average"/>
              </a:rPr>
              <a:t>Fab Academy</a:t>
            </a:r>
            <a:endParaRPr b="1" sz="1800">
              <a:solidFill>
                <a:srgbClr val="434343"/>
              </a:solidFill>
              <a:latin typeface="Average"/>
              <a:ea typeface="Average"/>
              <a:cs typeface="Average"/>
              <a:sym typeface="Average"/>
            </a:endParaRPr>
          </a:p>
          <a:p>
            <a:pPr indent="0" lvl="0" marL="0" rtl="0" algn="l">
              <a:spcBef>
                <a:spcPts val="0"/>
              </a:spcBef>
              <a:spcAft>
                <a:spcPts val="0"/>
              </a:spcAft>
              <a:buNone/>
            </a:pPr>
            <a:r>
              <a:rPr lang="en" sz="1800">
                <a:solidFill>
                  <a:srgbClr val="434343"/>
                </a:solidFill>
                <a:latin typeface="Average"/>
                <a:ea typeface="Average"/>
                <a:cs typeface="Average"/>
                <a:sym typeface="Average"/>
              </a:rPr>
              <a:t>Principles and application of digital fabrication </a:t>
            </a:r>
            <a:r>
              <a:rPr lang="en" sz="1200">
                <a:solidFill>
                  <a:srgbClr val="434343"/>
                </a:solidFill>
              </a:rPr>
              <a:t> </a:t>
            </a:r>
            <a:endParaRPr sz="12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nvSpPr>
        <p:spPr>
          <a:xfrm>
            <a:off x="236525" y="252375"/>
            <a:ext cx="45396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Programs </a:t>
            </a:r>
            <a:endParaRPr sz="3000">
              <a:latin typeface="Calibri"/>
              <a:ea typeface="Calibri"/>
              <a:cs typeface="Calibri"/>
              <a:sym typeface="Calibri"/>
            </a:endParaRPr>
          </a:p>
        </p:txBody>
      </p:sp>
      <p:sp>
        <p:nvSpPr>
          <p:cNvPr id="106" name="Google Shape;106;p19"/>
          <p:cNvSpPr txBox="1"/>
          <p:nvPr/>
        </p:nvSpPr>
        <p:spPr>
          <a:xfrm>
            <a:off x="7535325" y="2897750"/>
            <a:ext cx="6966900" cy="8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txBox="1"/>
          <p:nvPr/>
        </p:nvSpPr>
        <p:spPr>
          <a:xfrm>
            <a:off x="5128375" y="1052275"/>
            <a:ext cx="4015500" cy="3882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The lab shelters a great number of programs all with the aim to help it’s participants to turn their ideas into fruitful projects.</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Some of </a:t>
            </a:r>
            <a:r>
              <a:rPr lang="en">
                <a:latin typeface="Average"/>
                <a:ea typeface="Average"/>
                <a:cs typeface="Average"/>
                <a:sym typeface="Average"/>
              </a:rPr>
              <a:t>those</a:t>
            </a:r>
            <a:r>
              <a:rPr lang="en">
                <a:latin typeface="Average"/>
                <a:ea typeface="Average"/>
                <a:cs typeface="Average"/>
                <a:sym typeface="Average"/>
              </a:rPr>
              <a:t> programs consist </a:t>
            </a:r>
            <a:r>
              <a:rPr lang="en">
                <a:latin typeface="Average"/>
                <a:ea typeface="Average"/>
                <a:cs typeface="Average"/>
                <a:sym typeface="Average"/>
              </a:rPr>
              <a:t>basically</a:t>
            </a:r>
            <a:r>
              <a:rPr lang="en">
                <a:latin typeface="Average"/>
                <a:ea typeface="Average"/>
                <a:cs typeface="Average"/>
                <a:sym typeface="Average"/>
              </a:rPr>
              <a:t> of teaching it’s participants how to operate with the complex tools found in the lab and the respective softwares that help run those given tools.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Other programs such as the IoT ideathon provide extras  since they don’t only offer their participants with explicit  trainings but also contribute to the development of </a:t>
            </a:r>
            <a:endParaRPr>
              <a:latin typeface="Average"/>
              <a:ea typeface="Average"/>
              <a:cs typeface="Average"/>
              <a:sym typeface="Average"/>
            </a:endParaRPr>
          </a:p>
        </p:txBody>
      </p:sp>
      <p:pic>
        <p:nvPicPr>
          <p:cNvPr id="108" name="Google Shape;108;p19"/>
          <p:cNvPicPr preferRelativeResize="0"/>
          <p:nvPr/>
        </p:nvPicPr>
        <p:blipFill>
          <a:blip r:embed="rId3">
            <a:alphaModFix/>
          </a:blip>
          <a:stretch>
            <a:fillRect/>
          </a:stretch>
        </p:blipFill>
        <p:spPr>
          <a:xfrm>
            <a:off x="163200" y="1240050"/>
            <a:ext cx="4823574" cy="2904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2" name="Shape 112"/>
        <p:cNvGrpSpPr/>
        <p:nvPr/>
      </p:nvGrpSpPr>
      <p:grpSpPr>
        <a:xfrm>
          <a:off x="0" y="0"/>
          <a:ext cx="0" cy="0"/>
          <a:chOff x="0" y="0"/>
          <a:chExt cx="0" cy="0"/>
        </a:xfrm>
      </p:grpSpPr>
      <p:sp>
        <p:nvSpPr>
          <p:cNvPr id="113" name="Google Shape;113;p20"/>
          <p:cNvSpPr txBox="1"/>
          <p:nvPr>
            <p:ph idx="4294967295" type="title"/>
          </p:nvPr>
        </p:nvSpPr>
        <p:spPr>
          <a:xfrm>
            <a:off x="300925" y="-103525"/>
            <a:ext cx="2190000" cy="6441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600"/>
              </a:spcAft>
              <a:buClr>
                <a:schemeClr val="dk1"/>
              </a:buClr>
              <a:buSzPts val="1100"/>
              <a:buFont typeface="Arial"/>
              <a:buNone/>
            </a:pPr>
            <a:r>
              <a:rPr lang="en" sz="2000"/>
              <a:t> </a:t>
            </a:r>
            <a:r>
              <a:rPr b="1" i="1" lang="en" sz="2000">
                <a:solidFill>
                  <a:srgbClr val="000000"/>
                </a:solidFill>
                <a:latin typeface="Average"/>
                <a:ea typeface="Average"/>
                <a:cs typeface="Average"/>
                <a:sym typeface="Average"/>
              </a:rPr>
              <a:t>PROJECTS </a:t>
            </a:r>
            <a:endParaRPr b="1">
              <a:solidFill>
                <a:srgbClr val="000000"/>
              </a:solidFill>
              <a:latin typeface="Average"/>
              <a:ea typeface="Average"/>
              <a:cs typeface="Average"/>
              <a:sym typeface="Average"/>
            </a:endParaRPr>
          </a:p>
        </p:txBody>
      </p:sp>
      <p:sp>
        <p:nvSpPr>
          <p:cNvPr id="114" name="Google Shape;114;p20"/>
          <p:cNvSpPr txBox="1"/>
          <p:nvPr/>
        </p:nvSpPr>
        <p:spPr>
          <a:xfrm>
            <a:off x="2839175" y="721050"/>
            <a:ext cx="3000000" cy="277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Average"/>
                <a:ea typeface="Average"/>
                <a:cs typeface="Average"/>
                <a:sym typeface="Average"/>
              </a:rPr>
              <a:t>Fablab</a:t>
            </a:r>
            <a:r>
              <a:rPr lang="en" sz="1200">
                <a:latin typeface="Average"/>
                <a:ea typeface="Average"/>
                <a:cs typeface="Average"/>
                <a:sym typeface="Average"/>
              </a:rPr>
              <a:t> rwanda in addition of helping innovators turn their ideas into marketable projects ,it also acts as an incubator for start up businesses.  Imanishimwe  Queen           is the founder of the Queen Business limited company, which is specialized in the manufacture of wooden furnitures such as chairs, tables, bed, doors, etc. Queen said she joined Fablab to see what she could learn to add to her knowledge and expand her world through a collection of experiences  she hoped to meet  in the  environment she was joining.     </a:t>
            </a:r>
            <a:endParaRPr sz="1200">
              <a:latin typeface="Average"/>
              <a:ea typeface="Average"/>
              <a:cs typeface="Average"/>
              <a:sym typeface="Average"/>
            </a:endParaRPr>
          </a:p>
          <a:p>
            <a:pPr indent="0" lvl="0" marL="0" rtl="0" algn="l">
              <a:lnSpc>
                <a:spcPct val="115000"/>
              </a:lnSpc>
              <a:spcBef>
                <a:spcPts val="0"/>
              </a:spcBef>
              <a:spcAft>
                <a:spcPts val="0"/>
              </a:spcAft>
              <a:buNone/>
            </a:pPr>
            <a:r>
              <a:t/>
            </a:r>
            <a:endParaRPr sz="1100">
              <a:solidFill>
                <a:schemeClr val="dk1"/>
              </a:solidFill>
            </a:endParaRPr>
          </a:p>
        </p:txBody>
      </p:sp>
      <p:pic>
        <p:nvPicPr>
          <p:cNvPr id="115" name="Google Shape;115;p20"/>
          <p:cNvPicPr preferRelativeResize="0"/>
          <p:nvPr/>
        </p:nvPicPr>
        <p:blipFill rotWithShape="1">
          <a:blip r:embed="rId3">
            <a:alphaModFix/>
          </a:blip>
          <a:srcRect b="0" l="-3649" r="3649" t="0"/>
          <a:stretch/>
        </p:blipFill>
        <p:spPr>
          <a:xfrm>
            <a:off x="464223" y="949375"/>
            <a:ext cx="2269850" cy="2169349"/>
          </a:xfrm>
          <a:prstGeom prst="rect">
            <a:avLst/>
          </a:prstGeom>
          <a:noFill/>
          <a:ln>
            <a:noFill/>
          </a:ln>
        </p:spPr>
      </p:pic>
      <p:sp>
        <p:nvSpPr>
          <p:cNvPr id="116" name="Google Shape;116;p20"/>
          <p:cNvSpPr txBox="1"/>
          <p:nvPr/>
        </p:nvSpPr>
        <p:spPr>
          <a:xfrm>
            <a:off x="99150" y="3118725"/>
            <a:ext cx="3000000" cy="197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 </a:t>
            </a:r>
            <a:r>
              <a:rPr lang="en" sz="1200">
                <a:latin typeface="Average"/>
                <a:ea typeface="Average"/>
                <a:cs typeface="Average"/>
                <a:sym typeface="Average"/>
              </a:rPr>
              <a:t>After almost three years working with Fablab, Queen expectations were met and even more than she imagined, she not only acquired new skills but she is thankful for that  easy access to  technology that greatly improved her work and that world wide connectivity, that allowed her to meet with different investors that were interested in her profession.        </a:t>
            </a:r>
            <a:endParaRPr sz="1200">
              <a:latin typeface="Average"/>
              <a:ea typeface="Average"/>
              <a:cs typeface="Average"/>
              <a:sym typeface="Average"/>
            </a:endParaRPr>
          </a:p>
        </p:txBody>
      </p:sp>
      <p:pic>
        <p:nvPicPr>
          <p:cNvPr id="117" name="Google Shape;117;p20"/>
          <p:cNvPicPr preferRelativeResize="0"/>
          <p:nvPr/>
        </p:nvPicPr>
        <p:blipFill rotWithShape="1">
          <a:blip r:embed="rId4">
            <a:alphaModFix/>
          </a:blip>
          <a:srcRect b="9469" l="0" r="0" t="0"/>
          <a:stretch/>
        </p:blipFill>
        <p:spPr>
          <a:xfrm>
            <a:off x="5298100" y="3485025"/>
            <a:ext cx="1874877" cy="1658476"/>
          </a:xfrm>
          <a:prstGeom prst="rect">
            <a:avLst/>
          </a:prstGeom>
          <a:noFill/>
          <a:ln>
            <a:noFill/>
          </a:ln>
        </p:spPr>
      </p:pic>
      <p:pic>
        <p:nvPicPr>
          <p:cNvPr id="118" name="Google Shape;118;p20"/>
          <p:cNvPicPr preferRelativeResize="0"/>
          <p:nvPr/>
        </p:nvPicPr>
        <p:blipFill>
          <a:blip r:embed="rId5">
            <a:alphaModFix/>
          </a:blip>
          <a:stretch>
            <a:fillRect/>
          </a:stretch>
        </p:blipFill>
        <p:spPr>
          <a:xfrm>
            <a:off x="7269125" y="3485025"/>
            <a:ext cx="1874877" cy="1658477"/>
          </a:xfrm>
          <a:prstGeom prst="rect">
            <a:avLst/>
          </a:prstGeom>
          <a:noFill/>
          <a:ln>
            <a:noFill/>
          </a:ln>
        </p:spPr>
      </p:pic>
      <p:pic>
        <p:nvPicPr>
          <p:cNvPr id="119" name="Google Shape;119;p20"/>
          <p:cNvPicPr preferRelativeResize="0"/>
          <p:nvPr/>
        </p:nvPicPr>
        <p:blipFill>
          <a:blip r:embed="rId6">
            <a:alphaModFix/>
          </a:blip>
          <a:stretch>
            <a:fillRect/>
          </a:stretch>
        </p:blipFill>
        <p:spPr>
          <a:xfrm>
            <a:off x="6665900" y="870400"/>
            <a:ext cx="2478100" cy="2478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863725" y="2646025"/>
            <a:ext cx="1570625" cy="1606000"/>
          </a:xfrm>
          <a:prstGeom prst="rect">
            <a:avLst/>
          </a:prstGeom>
          <a:noFill/>
          <a:ln>
            <a:noFill/>
          </a:ln>
        </p:spPr>
      </p:pic>
      <p:pic>
        <p:nvPicPr>
          <p:cNvPr id="125" name="Google Shape;125;p21"/>
          <p:cNvPicPr preferRelativeResize="0"/>
          <p:nvPr/>
        </p:nvPicPr>
        <p:blipFill>
          <a:blip r:embed="rId4">
            <a:alphaModFix/>
          </a:blip>
          <a:stretch>
            <a:fillRect/>
          </a:stretch>
        </p:blipFill>
        <p:spPr>
          <a:xfrm>
            <a:off x="6218900" y="3006850"/>
            <a:ext cx="2957320" cy="2136652"/>
          </a:xfrm>
          <a:prstGeom prst="rect">
            <a:avLst/>
          </a:prstGeom>
          <a:noFill/>
          <a:ln>
            <a:noFill/>
          </a:ln>
        </p:spPr>
      </p:pic>
      <p:pic>
        <p:nvPicPr>
          <p:cNvPr id="126" name="Google Shape;126;p21"/>
          <p:cNvPicPr preferRelativeResize="0"/>
          <p:nvPr/>
        </p:nvPicPr>
        <p:blipFill>
          <a:blip r:embed="rId5">
            <a:alphaModFix/>
          </a:blip>
          <a:stretch>
            <a:fillRect/>
          </a:stretch>
        </p:blipFill>
        <p:spPr>
          <a:xfrm>
            <a:off x="0" y="2324300"/>
            <a:ext cx="2957325" cy="2819200"/>
          </a:xfrm>
          <a:prstGeom prst="rect">
            <a:avLst/>
          </a:prstGeom>
          <a:noFill/>
          <a:ln>
            <a:noFill/>
          </a:ln>
        </p:spPr>
      </p:pic>
      <p:pic>
        <p:nvPicPr>
          <p:cNvPr id="127" name="Google Shape;127;p21"/>
          <p:cNvPicPr preferRelativeResize="0"/>
          <p:nvPr/>
        </p:nvPicPr>
        <p:blipFill>
          <a:blip r:embed="rId6">
            <a:alphaModFix/>
          </a:blip>
          <a:stretch>
            <a:fillRect/>
          </a:stretch>
        </p:blipFill>
        <p:spPr>
          <a:xfrm>
            <a:off x="7315525" y="1188600"/>
            <a:ext cx="1860700" cy="1818248"/>
          </a:xfrm>
          <a:prstGeom prst="rect">
            <a:avLst/>
          </a:prstGeom>
          <a:noFill/>
          <a:ln>
            <a:noFill/>
          </a:ln>
        </p:spPr>
      </p:pic>
      <p:pic>
        <p:nvPicPr>
          <p:cNvPr id="128" name="Google Shape;128;p21"/>
          <p:cNvPicPr preferRelativeResize="0"/>
          <p:nvPr/>
        </p:nvPicPr>
        <p:blipFill>
          <a:blip r:embed="rId7">
            <a:alphaModFix/>
          </a:blip>
          <a:stretch>
            <a:fillRect/>
          </a:stretch>
        </p:blipFill>
        <p:spPr>
          <a:xfrm>
            <a:off x="4584575" y="3006850"/>
            <a:ext cx="1634322" cy="2136648"/>
          </a:xfrm>
          <a:prstGeom prst="rect">
            <a:avLst/>
          </a:prstGeom>
          <a:noFill/>
          <a:ln>
            <a:noFill/>
          </a:ln>
        </p:spPr>
      </p:pic>
      <p:pic>
        <p:nvPicPr>
          <p:cNvPr id="129" name="Google Shape;129;p21"/>
          <p:cNvPicPr preferRelativeResize="0"/>
          <p:nvPr/>
        </p:nvPicPr>
        <p:blipFill>
          <a:blip r:embed="rId8">
            <a:alphaModFix/>
          </a:blip>
          <a:stretch>
            <a:fillRect/>
          </a:stretch>
        </p:blipFill>
        <p:spPr>
          <a:xfrm>
            <a:off x="7319450" y="0"/>
            <a:ext cx="1856774" cy="1188603"/>
          </a:xfrm>
          <a:prstGeom prst="rect">
            <a:avLst/>
          </a:prstGeom>
          <a:noFill/>
          <a:ln>
            <a:noFill/>
          </a:ln>
        </p:spPr>
      </p:pic>
      <p:pic>
        <p:nvPicPr>
          <p:cNvPr id="130" name="Google Shape;130;p21"/>
          <p:cNvPicPr preferRelativeResize="0"/>
          <p:nvPr/>
        </p:nvPicPr>
        <p:blipFill>
          <a:blip r:embed="rId9">
            <a:alphaModFix/>
          </a:blip>
          <a:stretch>
            <a:fillRect/>
          </a:stretch>
        </p:blipFill>
        <p:spPr>
          <a:xfrm>
            <a:off x="2950250" y="3537500"/>
            <a:ext cx="1634326" cy="1606000"/>
          </a:xfrm>
          <a:prstGeom prst="rect">
            <a:avLst/>
          </a:prstGeom>
          <a:noFill/>
          <a:ln>
            <a:noFill/>
          </a:ln>
        </p:spPr>
      </p:pic>
      <p:pic>
        <p:nvPicPr>
          <p:cNvPr id="131" name="Google Shape;131;p21"/>
          <p:cNvPicPr preferRelativeResize="0"/>
          <p:nvPr/>
        </p:nvPicPr>
        <p:blipFill>
          <a:blip r:embed="rId10">
            <a:alphaModFix/>
          </a:blip>
          <a:stretch>
            <a:fillRect/>
          </a:stretch>
        </p:blipFill>
        <p:spPr>
          <a:xfrm>
            <a:off x="5122850" y="0"/>
            <a:ext cx="2196601" cy="1818250"/>
          </a:xfrm>
          <a:prstGeom prst="rect">
            <a:avLst/>
          </a:prstGeom>
          <a:noFill/>
          <a:ln>
            <a:noFill/>
          </a:ln>
        </p:spPr>
      </p:pic>
      <p:pic>
        <p:nvPicPr>
          <p:cNvPr id="132" name="Google Shape;132;p21"/>
          <p:cNvPicPr preferRelativeResize="0"/>
          <p:nvPr/>
        </p:nvPicPr>
        <p:blipFill rotWithShape="1">
          <a:blip r:embed="rId11">
            <a:alphaModFix/>
          </a:blip>
          <a:srcRect b="0" l="10658" r="0" t="0"/>
          <a:stretch/>
        </p:blipFill>
        <p:spPr>
          <a:xfrm>
            <a:off x="1894050" y="0"/>
            <a:ext cx="3228798" cy="1826677"/>
          </a:xfrm>
          <a:prstGeom prst="rect">
            <a:avLst/>
          </a:prstGeom>
          <a:noFill/>
          <a:ln>
            <a:noFill/>
          </a:ln>
        </p:spPr>
      </p:pic>
      <p:pic>
        <p:nvPicPr>
          <p:cNvPr id="133" name="Google Shape;133;p21"/>
          <p:cNvPicPr preferRelativeResize="0"/>
          <p:nvPr/>
        </p:nvPicPr>
        <p:blipFill>
          <a:blip r:embed="rId12">
            <a:alphaModFix/>
          </a:blip>
          <a:stretch>
            <a:fillRect/>
          </a:stretch>
        </p:blipFill>
        <p:spPr>
          <a:xfrm>
            <a:off x="0" y="0"/>
            <a:ext cx="1894048" cy="2324302"/>
          </a:xfrm>
          <a:prstGeom prst="rect">
            <a:avLst/>
          </a:prstGeom>
          <a:noFill/>
          <a:ln>
            <a:noFill/>
          </a:ln>
        </p:spPr>
      </p:pic>
      <p:pic>
        <p:nvPicPr>
          <p:cNvPr id="134" name="Google Shape;134;p21"/>
          <p:cNvPicPr preferRelativeResize="0"/>
          <p:nvPr/>
        </p:nvPicPr>
        <p:blipFill>
          <a:blip r:embed="rId13">
            <a:alphaModFix/>
          </a:blip>
          <a:stretch>
            <a:fillRect/>
          </a:stretch>
        </p:blipFill>
        <p:spPr>
          <a:xfrm>
            <a:off x="2957325" y="1826675"/>
            <a:ext cx="1634326" cy="1710825"/>
          </a:xfrm>
          <a:prstGeom prst="rect">
            <a:avLst/>
          </a:prstGeom>
          <a:noFill/>
          <a:ln>
            <a:noFill/>
          </a:ln>
        </p:spPr>
      </p:pic>
      <p:pic>
        <p:nvPicPr>
          <p:cNvPr id="135" name="Google Shape;135;p21"/>
          <p:cNvPicPr preferRelativeResize="0"/>
          <p:nvPr/>
        </p:nvPicPr>
        <p:blipFill>
          <a:blip r:embed="rId14">
            <a:alphaModFix/>
          </a:blip>
          <a:stretch>
            <a:fillRect/>
          </a:stretch>
        </p:blipFill>
        <p:spPr>
          <a:xfrm>
            <a:off x="1894050" y="1826675"/>
            <a:ext cx="1056200" cy="497625"/>
          </a:xfrm>
          <a:prstGeom prst="rect">
            <a:avLst/>
          </a:prstGeom>
          <a:noFill/>
          <a:ln>
            <a:noFill/>
          </a:ln>
        </p:spPr>
      </p:pic>
      <p:pic>
        <p:nvPicPr>
          <p:cNvPr id="136" name="Google Shape;136;p21"/>
          <p:cNvPicPr preferRelativeResize="0"/>
          <p:nvPr/>
        </p:nvPicPr>
        <p:blipFill rotWithShape="1">
          <a:blip r:embed="rId15">
            <a:alphaModFix/>
          </a:blip>
          <a:srcRect b="16576" l="0" r="0" t="0"/>
          <a:stretch/>
        </p:blipFill>
        <p:spPr>
          <a:xfrm>
            <a:off x="4686750" y="1882625"/>
            <a:ext cx="1085150" cy="994850"/>
          </a:xfrm>
          <a:prstGeom prst="rect">
            <a:avLst/>
          </a:prstGeom>
          <a:noFill/>
          <a:ln>
            <a:noFill/>
          </a:ln>
        </p:spPr>
      </p:pic>
      <p:sp>
        <p:nvSpPr>
          <p:cNvPr id="137" name="Google Shape;137;p21"/>
          <p:cNvSpPr txBox="1"/>
          <p:nvPr/>
        </p:nvSpPr>
        <p:spPr>
          <a:xfrm>
            <a:off x="5771900" y="2165550"/>
            <a:ext cx="2787900" cy="8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1"/>
                </a:solidFill>
              </a:rPr>
              <a:t> </a:t>
            </a:r>
            <a:r>
              <a:rPr b="1" i="1" lang="en" sz="1100">
                <a:solidFill>
                  <a:schemeClr val="dk1"/>
                </a:solidFill>
              </a:rPr>
              <a:t>FABLAB  RWANDA </a:t>
            </a:r>
            <a:endParaRPr b="1" i="1" sz="1100">
              <a:solidFill>
                <a:schemeClr val="dk1"/>
              </a:solidFill>
            </a:endParaRPr>
          </a:p>
          <a:p>
            <a:pPr indent="0" lvl="0" marL="0" rtl="0" algn="l">
              <a:lnSpc>
                <a:spcPct val="115000"/>
              </a:lnSpc>
              <a:spcBef>
                <a:spcPts val="0"/>
              </a:spcBef>
              <a:spcAft>
                <a:spcPts val="0"/>
              </a:spcAft>
              <a:buNone/>
            </a:pPr>
            <a:r>
              <a:rPr b="1" i="1" lang="en" sz="1200">
                <a:solidFill>
                  <a:schemeClr val="dk1"/>
                </a:solidFill>
              </a:rPr>
              <a:t>Digital products </a:t>
            </a:r>
            <a:endParaRPr b="1" i="1" sz="1200">
              <a:solidFill>
                <a:schemeClr val="dk1"/>
              </a:solidFill>
            </a:endParaRPr>
          </a:p>
        </p:txBody>
      </p:sp>
      <p:cxnSp>
        <p:nvCxnSpPr>
          <p:cNvPr id="138" name="Google Shape;138;p21"/>
          <p:cNvCxnSpPr/>
          <p:nvPr/>
        </p:nvCxnSpPr>
        <p:spPr>
          <a:xfrm>
            <a:off x="5722788" y="1882613"/>
            <a:ext cx="898500" cy="2475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139" name="Google Shape;139;p21"/>
          <p:cNvCxnSpPr/>
          <p:nvPr/>
        </p:nvCxnSpPr>
        <p:spPr>
          <a:xfrm>
            <a:off x="5996363" y="2699925"/>
            <a:ext cx="898500" cy="2475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